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50" d="100"/>
          <a:sy n="150" d="100"/>
        </p:scale>
        <p:origin x="-160" y="14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e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9695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02520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121916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1073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5538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63829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117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83923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38941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60404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17573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7C664-1AAA-DB46-BD8F-2A6D8D8902DD}" type="datetimeFigureOut">
              <a:rPr lang="en-US" smtClean="0"/>
              <a:t>10/9/13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BFD607-87D4-BE4A-8E13-162A779988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9576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6" Type="http://schemas.openxmlformats.org/officeDocument/2006/relationships/image" Target="../media/image5.JP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122310" y="88687"/>
            <a:ext cx="4763911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/>
              <a:t>INFANT BURIALS IN ROMAN </a:t>
            </a:r>
            <a:r>
              <a:rPr lang="en-US" b="1" dirty="0" smtClean="0"/>
              <a:t>VILLAS</a:t>
            </a:r>
            <a:endParaRPr lang="en-US" dirty="0" smtClean="0"/>
          </a:p>
          <a:p>
            <a:pPr algn="ctr"/>
            <a:r>
              <a:rPr lang="en-US" dirty="0" smtClean="0"/>
              <a:t>Laura Thompson-Woodland</a:t>
            </a:r>
          </a:p>
          <a:p>
            <a:pPr algn="ctr"/>
            <a:r>
              <a:rPr lang="en-US" sz="1400" dirty="0" smtClean="0"/>
              <a:t>University of St. Thomas</a:t>
            </a:r>
            <a:endParaRPr lang="en-US" b="1" dirty="0"/>
          </a:p>
        </p:txBody>
      </p:sp>
      <p:pic>
        <p:nvPicPr>
          <p:cNvPr id="8" name="Picture 7" descr="PointsofInteres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867" y="362878"/>
            <a:ext cx="2548738" cy="2004331"/>
          </a:xfrm>
          <a:prstGeom prst="rect">
            <a:avLst/>
          </a:prstGeom>
        </p:spPr>
      </p:pic>
      <p:pic>
        <p:nvPicPr>
          <p:cNvPr id="13" name="Picture 12" descr="Split-Croatia-2011 058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6079742" y="773277"/>
            <a:ext cx="3124200" cy="198120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756" y="3262796"/>
            <a:ext cx="3928533" cy="321207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538" y="868344"/>
            <a:ext cx="3599296" cy="227193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867" y="3336545"/>
            <a:ext cx="5215467" cy="352145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6886221" y="362878"/>
            <a:ext cx="2235200" cy="36933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900" dirty="0" smtClean="0"/>
              <a:t>This research was made possible in part by the Grants and Research Office</a:t>
            </a:r>
            <a:endParaRPr lang="en-US" sz="900" dirty="0"/>
          </a:p>
        </p:txBody>
      </p:sp>
      <p:sp>
        <p:nvSpPr>
          <p:cNvPr id="15" name="TextBox 14"/>
          <p:cNvSpPr txBox="1"/>
          <p:nvPr/>
        </p:nvSpPr>
        <p:spPr>
          <a:xfrm>
            <a:off x="5909935" y="6474868"/>
            <a:ext cx="304020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 smtClean="0"/>
              <a:t> </a:t>
            </a:r>
            <a:r>
              <a:rPr lang="en-US" sz="1000" dirty="0"/>
              <a:t>In 2011 I found some skeletal fragments under roof tiles within a room in Trench 4. </a:t>
            </a:r>
            <a:r>
              <a:rPr lang="en-US" sz="1000" dirty="0" smtClean="0"/>
              <a:t>(Above)</a:t>
            </a:r>
            <a:endParaRPr lang="en-US" sz="1000" dirty="0"/>
          </a:p>
        </p:txBody>
      </p:sp>
      <p:sp>
        <p:nvSpPr>
          <p:cNvPr id="16" name="TextBox 15"/>
          <p:cNvSpPr txBox="1"/>
          <p:nvPr/>
        </p:nvSpPr>
        <p:spPr>
          <a:xfrm>
            <a:off x="-79023" y="2459483"/>
            <a:ext cx="2246489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/>
              <a:t>P</a:t>
            </a:r>
            <a:r>
              <a:rPr lang="en-US" sz="1000" dirty="0" smtClean="0"/>
              <a:t>ossible </a:t>
            </a:r>
            <a:r>
              <a:rPr lang="en-US" sz="1000" dirty="0"/>
              <a:t>infant burial under a broken amphora or </a:t>
            </a:r>
            <a:r>
              <a:rPr lang="en-US" sz="1000" i="1" dirty="0" err="1"/>
              <a:t>pithos</a:t>
            </a:r>
            <a:r>
              <a:rPr lang="en-US" sz="1000" dirty="0"/>
              <a:t> (a large storage jar). There were several small stones placed in a formation along one side of the infant burial. </a:t>
            </a:r>
            <a:r>
              <a:rPr lang="en-US" sz="1000" dirty="0" smtClean="0"/>
              <a:t>( Below)</a:t>
            </a:r>
            <a:endParaRPr lang="en-US" sz="1000" dirty="0"/>
          </a:p>
        </p:txBody>
      </p:sp>
      <p:sp>
        <p:nvSpPr>
          <p:cNvPr id="18" name="TextBox 17"/>
          <p:cNvSpPr txBox="1"/>
          <p:nvPr/>
        </p:nvSpPr>
        <p:spPr>
          <a:xfrm>
            <a:off x="6079742" y="2747859"/>
            <a:ext cx="2700596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dirty="0" smtClean="0"/>
              <a:t>Burials </a:t>
            </a:r>
            <a:r>
              <a:rPr lang="en-US" sz="900" dirty="0"/>
              <a:t>of children and adults within Roman villas are not uncommon and generally date after the villas were abandoned. </a:t>
            </a:r>
          </a:p>
          <a:p>
            <a:r>
              <a:rPr lang="en-US" dirty="0"/>
              <a:t>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746787" y="2967213"/>
            <a:ext cx="10250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 smtClean="0"/>
              <a:t>Trench 11 in 2013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291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108</Words>
  <Application>Microsoft Macintosh PowerPoint</Application>
  <PresentationFormat>On-screen Show (4:3)</PresentationFormat>
  <Paragraphs>9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>UST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Ivancica Schrunk</dc:creator>
  <cp:lastModifiedBy>Ivancica Schrunk</cp:lastModifiedBy>
  <cp:revision>20</cp:revision>
  <dcterms:created xsi:type="dcterms:W3CDTF">2011-09-26T15:54:18Z</dcterms:created>
  <dcterms:modified xsi:type="dcterms:W3CDTF">2013-10-09T19:56:39Z</dcterms:modified>
</cp:coreProperties>
</file>

<file path=docProps/thumbnail.jpeg>
</file>